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63" r:id="rId5"/>
    <p:sldId id="259" r:id="rId6"/>
    <p:sldId id="260" r:id="rId7"/>
    <p:sldId id="261" r:id="rId8"/>
    <p:sldId id="262" r:id="rId9"/>
  </p:sldIdLst>
  <p:sldSz cx="14630400" cy="8229600"/>
  <p:notesSz cx="8229600" cy="14630400"/>
  <p:embeddedFontLst>
    <p:embeddedFont>
      <p:font typeface="Inter"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76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84377"/>
            <a:ext cx="7556421" cy="2054066"/>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etrona Bold" pitchFamily="34" charset="0"/>
                <a:ea typeface="Petrona Bold" pitchFamily="34" charset="-122"/>
                <a:cs typeface="Petrona Bold" pitchFamily="34" charset="-120"/>
              </a:rPr>
              <a:t>Power BI</a:t>
            </a:r>
          </a:p>
          <a:p>
            <a:pPr marL="0" indent="0">
              <a:lnSpc>
                <a:spcPts val="8050"/>
              </a:lnSpc>
              <a:buNone/>
            </a:pPr>
            <a:r>
              <a:rPr lang="en-US" sz="6450" b="1" dirty="0">
                <a:solidFill>
                  <a:srgbClr val="000000"/>
                </a:solidFill>
                <a:latin typeface="Petrona Bold" pitchFamily="34" charset="0"/>
                <a:ea typeface="Petrona Bold" pitchFamily="34" charset="-122"/>
                <a:cs typeface="Petrona Bold" pitchFamily="34" charset="-120"/>
              </a:rPr>
              <a:t>Presentation</a:t>
            </a:r>
            <a:endParaRPr lang="en-US" sz="6450" dirty="0"/>
          </a:p>
        </p:txBody>
      </p:sp>
      <p:sp>
        <p:nvSpPr>
          <p:cNvPr id="4" name="Text 1"/>
          <p:cNvSpPr/>
          <p:nvPr/>
        </p:nvSpPr>
        <p:spPr>
          <a:xfrm>
            <a:off x="793790" y="4078605"/>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presentation outlines the process of utilizing Power BI dashboards for analyzing sales, profitability, and operational efficiency. We'll explore actionable insights derived from data analysis and discuss how to leverage these findings for informed decision-making and optimization.</a:t>
            </a:r>
            <a:endParaRPr lang="en-US" sz="1750" dirty="0"/>
          </a:p>
        </p:txBody>
      </p:sp>
      <p:sp>
        <p:nvSpPr>
          <p:cNvPr id="5" name="Shape 2"/>
          <p:cNvSpPr/>
          <p:nvPr/>
        </p:nvSpPr>
        <p:spPr>
          <a:xfrm>
            <a:off x="793790" y="6165175"/>
            <a:ext cx="362903" cy="362903"/>
          </a:xfrm>
          <a:prstGeom prst="roundRect">
            <a:avLst>
              <a:gd name="adj" fmla="val 25194296"/>
            </a:avLst>
          </a:prstGeom>
          <a:noFill/>
          <a:ln w="7620">
            <a:solidFill>
              <a:srgbClr val="FFFFFF"/>
            </a:solidFill>
            <a:prstDash val="solid"/>
          </a:ln>
        </p:spPr>
        <p:txBody>
          <a:bodyPr/>
          <a:lstStyle/>
          <a:p>
            <a:endParaRPr lang="en-IN"/>
          </a:p>
        </p:txBody>
      </p:sp>
      <p:sp>
        <p:nvSpPr>
          <p:cNvPr id="7" name="Text 3"/>
          <p:cNvSpPr/>
          <p:nvPr/>
        </p:nvSpPr>
        <p:spPr>
          <a:xfrm>
            <a:off x="793790" y="6333639"/>
            <a:ext cx="2251829" cy="566855"/>
          </a:xfrm>
          <a:prstGeom prst="rect">
            <a:avLst/>
          </a:prstGeom>
          <a:noFill/>
          <a:ln/>
        </p:spPr>
        <p:txBody>
          <a:bodyPr wrap="none" lIns="0" tIns="0" rIns="0" bIns="0" rtlCol="0" anchor="t"/>
          <a:lstStyle/>
          <a:p>
            <a:pPr marL="0" indent="0" algn="l">
              <a:lnSpc>
                <a:spcPts val="3100"/>
              </a:lnSpc>
              <a:buNone/>
            </a:pPr>
            <a:r>
              <a:rPr lang="en-US" sz="2800" b="1" dirty="0">
                <a:solidFill>
                  <a:srgbClr val="272525"/>
                </a:solidFill>
                <a:latin typeface="Inter Bold" pitchFamily="34" charset="0"/>
                <a:ea typeface="Inter Bold" pitchFamily="34" charset="-122"/>
                <a:cs typeface="Inter Bold" pitchFamily="34" charset="-120"/>
              </a:rPr>
              <a:t>By Group 11</a:t>
            </a:r>
          </a:p>
          <a:p>
            <a:pPr marL="0" indent="0" algn="l">
              <a:lnSpc>
                <a:spcPts val="3100"/>
              </a:lnSpc>
              <a:buNone/>
            </a:pP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44203"/>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Problem Statement</a:t>
            </a:r>
            <a:endParaRPr lang="en-US" sz="4650" dirty="0"/>
          </a:p>
        </p:txBody>
      </p:sp>
      <p:sp>
        <p:nvSpPr>
          <p:cNvPr id="4" name="Shape 1"/>
          <p:cNvSpPr/>
          <p:nvPr/>
        </p:nvSpPr>
        <p:spPr>
          <a:xfrm>
            <a:off x="6280190" y="2583775"/>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5" name="Text 2"/>
          <p:cNvSpPr/>
          <p:nvPr/>
        </p:nvSpPr>
        <p:spPr>
          <a:xfrm>
            <a:off x="6458903" y="2660213"/>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7017306" y="2583775"/>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Objective</a:t>
            </a:r>
            <a:endParaRPr lang="en-US" sz="2300" dirty="0"/>
          </a:p>
        </p:txBody>
      </p:sp>
      <p:sp>
        <p:nvSpPr>
          <p:cNvPr id="7" name="Text 4"/>
          <p:cNvSpPr/>
          <p:nvPr/>
        </p:nvSpPr>
        <p:spPr>
          <a:xfrm>
            <a:off x="7017306" y="3091934"/>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analysis aims to leverage Power BI dashboards to understand and improve sales, profitability, and operational efficiency.</a:t>
            </a:r>
            <a:endParaRPr lang="en-US" sz="1750" dirty="0"/>
          </a:p>
        </p:txBody>
      </p:sp>
      <p:sp>
        <p:nvSpPr>
          <p:cNvPr id="8" name="Shape 5"/>
          <p:cNvSpPr/>
          <p:nvPr/>
        </p:nvSpPr>
        <p:spPr>
          <a:xfrm>
            <a:off x="10171867" y="2583775"/>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9" name="Text 6"/>
          <p:cNvSpPr/>
          <p:nvPr/>
        </p:nvSpPr>
        <p:spPr>
          <a:xfrm>
            <a:off x="10325695" y="2660213"/>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10908983" y="2583775"/>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 Insights</a:t>
            </a:r>
            <a:endParaRPr lang="en-US" sz="2300" dirty="0"/>
          </a:p>
        </p:txBody>
      </p:sp>
      <p:sp>
        <p:nvSpPr>
          <p:cNvPr id="11" name="Text 8"/>
          <p:cNvSpPr/>
          <p:nvPr/>
        </p:nvSpPr>
        <p:spPr>
          <a:xfrm>
            <a:off x="10908983" y="3091934"/>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goal is to uncover actionable insights from univariate, bivariate, and multivariate data analyses for effective decision-making.</a:t>
            </a:r>
            <a:endParaRPr lang="en-US" sz="1750" dirty="0"/>
          </a:p>
        </p:txBody>
      </p:sp>
      <p:sp>
        <p:nvSpPr>
          <p:cNvPr id="12" name="Shape 9"/>
          <p:cNvSpPr/>
          <p:nvPr/>
        </p:nvSpPr>
        <p:spPr>
          <a:xfrm>
            <a:off x="6280190" y="5751314"/>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13" name="Text 10"/>
          <p:cNvSpPr/>
          <p:nvPr/>
        </p:nvSpPr>
        <p:spPr>
          <a:xfrm>
            <a:off x="6434257" y="5827752"/>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7017306" y="5751314"/>
            <a:ext cx="3644860"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Performance Optimization</a:t>
            </a:r>
            <a:endParaRPr lang="en-US" sz="2300" dirty="0"/>
          </a:p>
        </p:txBody>
      </p:sp>
      <p:sp>
        <p:nvSpPr>
          <p:cNvPr id="15" name="Text 12"/>
          <p:cNvSpPr/>
          <p:nvPr/>
        </p:nvSpPr>
        <p:spPr>
          <a:xfrm>
            <a:off x="7017306" y="6259473"/>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We seek to optimize performance by identifying key areas for improvement based on data-driven insights.</a:t>
            </a:r>
            <a:endParaRPr lang="en-US" sz="1750" dirty="0"/>
          </a:p>
        </p:txBody>
      </p:sp>
      <p:sp>
        <p:nvSpPr>
          <p:cNvPr id="16" name="Rectangle 15">
            <a:extLst>
              <a:ext uri="{FF2B5EF4-FFF2-40B4-BE49-F238E27FC236}">
                <a16:creationId xmlns:a16="http://schemas.microsoft.com/office/drawing/2014/main" id="{436D91A7-C0ED-267E-8D0B-0267218A03AD}"/>
              </a:ext>
            </a:extLst>
          </p:cNvPr>
          <p:cNvSpPr/>
          <p:nvPr/>
        </p:nvSpPr>
        <p:spPr>
          <a:xfrm>
            <a:off x="12723541" y="7515922"/>
            <a:ext cx="1773044" cy="591015"/>
          </a:xfrm>
          <a:prstGeom prst="rect">
            <a:avLst/>
          </a:prstGeom>
          <a:solidFill>
            <a:srgbClr val="FDF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7101"/>
          </a:xfrm>
          <a:prstGeom prst="rect">
            <a:avLst/>
          </a:prstGeom>
        </p:spPr>
      </p:pic>
      <p:sp>
        <p:nvSpPr>
          <p:cNvPr id="3" name="Text 0"/>
          <p:cNvSpPr/>
          <p:nvPr/>
        </p:nvSpPr>
        <p:spPr>
          <a:xfrm>
            <a:off x="6229945" y="584240"/>
            <a:ext cx="6121837" cy="697111"/>
          </a:xfrm>
          <a:prstGeom prst="rect">
            <a:avLst/>
          </a:prstGeom>
          <a:noFill/>
          <a:ln/>
        </p:spPr>
        <p:txBody>
          <a:bodyPr wrap="none" lIns="0" tIns="0" rIns="0" bIns="0" rtlCol="0" anchor="t"/>
          <a:lstStyle/>
          <a:p>
            <a:pPr marL="0" indent="0">
              <a:lnSpc>
                <a:spcPts val="5450"/>
              </a:lnSpc>
              <a:buNone/>
            </a:pPr>
            <a:r>
              <a:rPr lang="en-US" sz="4350" b="1" dirty="0">
                <a:solidFill>
                  <a:srgbClr val="000000"/>
                </a:solidFill>
                <a:latin typeface="Petrona Bold" pitchFamily="34" charset="0"/>
                <a:ea typeface="Petrona Bold" pitchFamily="34" charset="-122"/>
                <a:cs typeface="Petrona Bold" pitchFamily="34" charset="-120"/>
              </a:rPr>
              <a:t>Understanding the Data</a:t>
            </a:r>
            <a:endParaRPr lang="en-US" sz="4350" dirty="0"/>
          </a:p>
        </p:txBody>
      </p:sp>
      <p:sp>
        <p:nvSpPr>
          <p:cNvPr id="4" name="Shape 1"/>
          <p:cNvSpPr/>
          <p:nvPr/>
        </p:nvSpPr>
        <p:spPr>
          <a:xfrm>
            <a:off x="6229945" y="1599962"/>
            <a:ext cx="7656909" cy="6052899"/>
          </a:xfrm>
          <a:prstGeom prst="roundRect">
            <a:avLst>
              <a:gd name="adj" fmla="val 1474"/>
            </a:avLst>
          </a:prstGeom>
          <a:noFill/>
          <a:ln w="7620">
            <a:solidFill>
              <a:srgbClr val="000000">
                <a:alpha val="8000"/>
              </a:srgbClr>
            </a:solidFill>
            <a:prstDash val="solid"/>
          </a:ln>
        </p:spPr>
        <p:txBody>
          <a:bodyPr/>
          <a:lstStyle/>
          <a:p>
            <a:endParaRPr lang="en-IN"/>
          </a:p>
        </p:txBody>
      </p:sp>
      <p:sp>
        <p:nvSpPr>
          <p:cNvPr id="5" name="Shape 2"/>
          <p:cNvSpPr/>
          <p:nvPr/>
        </p:nvSpPr>
        <p:spPr>
          <a:xfrm>
            <a:off x="6237565" y="1607582"/>
            <a:ext cx="7641669" cy="609838"/>
          </a:xfrm>
          <a:prstGeom prst="rect">
            <a:avLst/>
          </a:prstGeom>
          <a:solidFill>
            <a:srgbClr val="FFFFFF">
              <a:alpha val="4000"/>
            </a:srgbClr>
          </a:solidFill>
          <a:ln/>
        </p:spPr>
        <p:txBody>
          <a:bodyPr/>
          <a:lstStyle/>
          <a:p>
            <a:endParaRPr lang="en-IN"/>
          </a:p>
        </p:txBody>
      </p:sp>
      <p:sp>
        <p:nvSpPr>
          <p:cNvPr id="6" name="Text 3"/>
          <p:cNvSpPr/>
          <p:nvPr/>
        </p:nvSpPr>
        <p:spPr>
          <a:xfrm>
            <a:off x="6449973" y="1742599"/>
            <a:ext cx="3392210" cy="339804"/>
          </a:xfrm>
          <a:prstGeom prst="rect">
            <a:avLst/>
          </a:prstGeom>
          <a:noFill/>
          <a:ln/>
        </p:spPr>
        <p:txBody>
          <a:bodyPr wrap="none" lIns="0" tIns="0" rIns="0" bIns="0" rtlCol="0" anchor="t"/>
          <a:lstStyle/>
          <a:p>
            <a:pPr marL="0" indent="0">
              <a:lnSpc>
                <a:spcPts val="2650"/>
              </a:lnSpc>
              <a:buNone/>
            </a:pPr>
            <a:r>
              <a:rPr lang="en-US" sz="1650" b="1" dirty="0">
                <a:solidFill>
                  <a:srgbClr val="272525"/>
                </a:solidFill>
                <a:latin typeface="Inter" pitchFamily="34" charset="0"/>
                <a:ea typeface="Inter" pitchFamily="34" charset="-122"/>
                <a:cs typeface="Inter" pitchFamily="34" charset="-120"/>
              </a:rPr>
              <a:t>Metric</a:t>
            </a:r>
            <a:endParaRPr lang="en-US" sz="1650" b="1" dirty="0"/>
          </a:p>
        </p:txBody>
      </p:sp>
      <p:sp>
        <p:nvSpPr>
          <p:cNvPr id="7" name="Text 4"/>
          <p:cNvSpPr/>
          <p:nvPr/>
        </p:nvSpPr>
        <p:spPr>
          <a:xfrm>
            <a:off x="10274618" y="1742599"/>
            <a:ext cx="3392210" cy="339804"/>
          </a:xfrm>
          <a:prstGeom prst="rect">
            <a:avLst/>
          </a:prstGeom>
          <a:noFill/>
          <a:ln/>
        </p:spPr>
        <p:txBody>
          <a:bodyPr wrap="none" lIns="0" tIns="0" rIns="0" bIns="0" rtlCol="0" anchor="t"/>
          <a:lstStyle/>
          <a:p>
            <a:pPr marL="0" indent="0">
              <a:lnSpc>
                <a:spcPts val="2650"/>
              </a:lnSpc>
              <a:buNone/>
            </a:pPr>
            <a:r>
              <a:rPr lang="en-US" sz="1650" b="1" dirty="0">
                <a:solidFill>
                  <a:srgbClr val="272525"/>
                </a:solidFill>
                <a:latin typeface="Inter" pitchFamily="34" charset="0"/>
                <a:ea typeface="Inter" pitchFamily="34" charset="-122"/>
                <a:cs typeface="Inter" pitchFamily="34" charset="-120"/>
              </a:rPr>
              <a:t>Description</a:t>
            </a:r>
            <a:endParaRPr lang="en-US" sz="1650" b="1" dirty="0"/>
          </a:p>
        </p:txBody>
      </p:sp>
      <p:sp>
        <p:nvSpPr>
          <p:cNvPr id="8" name="Shape 5"/>
          <p:cNvSpPr/>
          <p:nvPr/>
        </p:nvSpPr>
        <p:spPr>
          <a:xfrm>
            <a:off x="6237565" y="2217420"/>
            <a:ext cx="7641669" cy="949642"/>
          </a:xfrm>
          <a:prstGeom prst="rect">
            <a:avLst/>
          </a:prstGeom>
          <a:solidFill>
            <a:srgbClr val="000000">
              <a:alpha val="4000"/>
            </a:srgbClr>
          </a:solidFill>
          <a:ln/>
        </p:spPr>
        <p:txBody>
          <a:bodyPr/>
          <a:lstStyle/>
          <a:p>
            <a:endParaRPr lang="en-IN"/>
          </a:p>
        </p:txBody>
      </p:sp>
      <p:sp>
        <p:nvSpPr>
          <p:cNvPr id="9" name="Text 6"/>
          <p:cNvSpPr/>
          <p:nvPr/>
        </p:nvSpPr>
        <p:spPr>
          <a:xfrm>
            <a:off x="6449973" y="2352437"/>
            <a:ext cx="3392210" cy="339804"/>
          </a:xfrm>
          <a:prstGeom prst="rect">
            <a:avLst/>
          </a:prstGeom>
          <a:noFill/>
          <a:ln/>
        </p:spPr>
        <p:txBody>
          <a:bodyPr wrap="non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Sales</a:t>
            </a:r>
            <a:endParaRPr lang="en-US" sz="1650" dirty="0"/>
          </a:p>
        </p:txBody>
      </p:sp>
      <p:sp>
        <p:nvSpPr>
          <p:cNvPr id="10" name="Text 7"/>
          <p:cNvSpPr/>
          <p:nvPr/>
        </p:nvSpPr>
        <p:spPr>
          <a:xfrm>
            <a:off x="10274618" y="2352437"/>
            <a:ext cx="3392210" cy="679609"/>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Revenue generated from product or service sales.</a:t>
            </a:r>
            <a:endParaRPr lang="en-US" sz="1650" dirty="0"/>
          </a:p>
        </p:txBody>
      </p:sp>
      <p:sp>
        <p:nvSpPr>
          <p:cNvPr id="11" name="Shape 8"/>
          <p:cNvSpPr/>
          <p:nvPr/>
        </p:nvSpPr>
        <p:spPr>
          <a:xfrm>
            <a:off x="6237565" y="3167063"/>
            <a:ext cx="7641669" cy="1289447"/>
          </a:xfrm>
          <a:prstGeom prst="rect">
            <a:avLst/>
          </a:prstGeom>
          <a:solidFill>
            <a:srgbClr val="FFFFFF">
              <a:alpha val="4000"/>
            </a:srgbClr>
          </a:solidFill>
          <a:ln/>
        </p:spPr>
        <p:txBody>
          <a:bodyPr/>
          <a:lstStyle/>
          <a:p>
            <a:endParaRPr lang="en-IN"/>
          </a:p>
        </p:txBody>
      </p:sp>
      <p:sp>
        <p:nvSpPr>
          <p:cNvPr id="12" name="Text 9"/>
          <p:cNvSpPr/>
          <p:nvPr/>
        </p:nvSpPr>
        <p:spPr>
          <a:xfrm>
            <a:off x="6449973" y="3302079"/>
            <a:ext cx="3392210" cy="339804"/>
          </a:xfrm>
          <a:prstGeom prst="rect">
            <a:avLst/>
          </a:prstGeom>
          <a:noFill/>
          <a:ln/>
        </p:spPr>
        <p:txBody>
          <a:bodyPr wrap="non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Cost of Sales</a:t>
            </a:r>
            <a:endParaRPr lang="en-US" sz="1650" dirty="0"/>
          </a:p>
        </p:txBody>
      </p:sp>
      <p:sp>
        <p:nvSpPr>
          <p:cNvPr id="13" name="Text 10"/>
          <p:cNvSpPr/>
          <p:nvPr/>
        </p:nvSpPr>
        <p:spPr>
          <a:xfrm>
            <a:off x="10274618" y="3302079"/>
            <a:ext cx="3392210" cy="1019413"/>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Direct costs associated with producing goods or services sold.</a:t>
            </a:r>
            <a:endParaRPr lang="en-US" sz="1650" dirty="0"/>
          </a:p>
        </p:txBody>
      </p:sp>
      <p:sp>
        <p:nvSpPr>
          <p:cNvPr id="14" name="Shape 11"/>
          <p:cNvSpPr/>
          <p:nvPr/>
        </p:nvSpPr>
        <p:spPr>
          <a:xfrm>
            <a:off x="6237565" y="4456509"/>
            <a:ext cx="7641669" cy="949642"/>
          </a:xfrm>
          <a:prstGeom prst="rect">
            <a:avLst/>
          </a:prstGeom>
          <a:solidFill>
            <a:srgbClr val="000000">
              <a:alpha val="4000"/>
            </a:srgbClr>
          </a:solidFill>
          <a:ln/>
        </p:spPr>
        <p:txBody>
          <a:bodyPr/>
          <a:lstStyle/>
          <a:p>
            <a:endParaRPr lang="en-IN"/>
          </a:p>
        </p:txBody>
      </p:sp>
      <p:sp>
        <p:nvSpPr>
          <p:cNvPr id="15" name="Text 12"/>
          <p:cNvSpPr/>
          <p:nvPr/>
        </p:nvSpPr>
        <p:spPr>
          <a:xfrm>
            <a:off x="6449973" y="4591526"/>
            <a:ext cx="3392210" cy="339804"/>
          </a:xfrm>
          <a:prstGeom prst="rect">
            <a:avLst/>
          </a:prstGeom>
          <a:noFill/>
          <a:ln/>
        </p:spPr>
        <p:txBody>
          <a:bodyPr wrap="non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Marketing Costs</a:t>
            </a:r>
            <a:endParaRPr lang="en-US" sz="1650" dirty="0"/>
          </a:p>
        </p:txBody>
      </p:sp>
      <p:sp>
        <p:nvSpPr>
          <p:cNvPr id="16" name="Text 13"/>
          <p:cNvSpPr/>
          <p:nvPr/>
        </p:nvSpPr>
        <p:spPr>
          <a:xfrm>
            <a:off x="10274618" y="4591526"/>
            <a:ext cx="3392210" cy="679609"/>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Expenditures on marketing and advertising campaigns.</a:t>
            </a:r>
            <a:endParaRPr lang="en-US" sz="1650" dirty="0"/>
          </a:p>
        </p:txBody>
      </p:sp>
      <p:sp>
        <p:nvSpPr>
          <p:cNvPr id="17" name="Shape 14"/>
          <p:cNvSpPr/>
          <p:nvPr/>
        </p:nvSpPr>
        <p:spPr>
          <a:xfrm>
            <a:off x="6237565" y="5406152"/>
            <a:ext cx="7641669" cy="1289447"/>
          </a:xfrm>
          <a:prstGeom prst="rect">
            <a:avLst/>
          </a:prstGeom>
          <a:solidFill>
            <a:srgbClr val="FFFFFF">
              <a:alpha val="4000"/>
            </a:srgbClr>
          </a:solidFill>
          <a:ln/>
        </p:spPr>
        <p:txBody>
          <a:bodyPr/>
          <a:lstStyle/>
          <a:p>
            <a:endParaRPr lang="en-IN"/>
          </a:p>
        </p:txBody>
      </p:sp>
      <p:sp>
        <p:nvSpPr>
          <p:cNvPr id="18" name="Text 15"/>
          <p:cNvSpPr/>
          <p:nvPr/>
        </p:nvSpPr>
        <p:spPr>
          <a:xfrm>
            <a:off x="6449973" y="5541169"/>
            <a:ext cx="3392210" cy="339804"/>
          </a:xfrm>
          <a:prstGeom prst="rect">
            <a:avLst/>
          </a:prstGeom>
          <a:noFill/>
          <a:ln/>
        </p:spPr>
        <p:txBody>
          <a:bodyPr wrap="non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Operating Expenses</a:t>
            </a:r>
            <a:endParaRPr lang="en-US" sz="1650" dirty="0"/>
          </a:p>
        </p:txBody>
      </p:sp>
      <p:sp>
        <p:nvSpPr>
          <p:cNvPr id="19" name="Text 16"/>
          <p:cNvSpPr/>
          <p:nvPr/>
        </p:nvSpPr>
        <p:spPr>
          <a:xfrm>
            <a:off x="10274618" y="5541169"/>
            <a:ext cx="3392210" cy="1019413"/>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Indirect costs related to running the business, such as rent, utilities, and salaries.</a:t>
            </a:r>
            <a:endParaRPr lang="en-US" sz="1650" dirty="0"/>
          </a:p>
        </p:txBody>
      </p:sp>
      <p:sp>
        <p:nvSpPr>
          <p:cNvPr id="20" name="Shape 17"/>
          <p:cNvSpPr/>
          <p:nvPr/>
        </p:nvSpPr>
        <p:spPr>
          <a:xfrm>
            <a:off x="6237565" y="6695599"/>
            <a:ext cx="7641669" cy="949642"/>
          </a:xfrm>
          <a:prstGeom prst="rect">
            <a:avLst/>
          </a:prstGeom>
          <a:solidFill>
            <a:srgbClr val="000000">
              <a:alpha val="4000"/>
            </a:srgbClr>
          </a:solidFill>
          <a:ln/>
        </p:spPr>
        <p:txBody>
          <a:bodyPr/>
          <a:lstStyle/>
          <a:p>
            <a:endParaRPr lang="en-IN"/>
          </a:p>
        </p:txBody>
      </p:sp>
      <p:sp>
        <p:nvSpPr>
          <p:cNvPr id="21" name="Text 18"/>
          <p:cNvSpPr/>
          <p:nvPr/>
        </p:nvSpPr>
        <p:spPr>
          <a:xfrm>
            <a:off x="6449973" y="6830616"/>
            <a:ext cx="3392210" cy="339804"/>
          </a:xfrm>
          <a:prstGeom prst="rect">
            <a:avLst/>
          </a:prstGeom>
          <a:noFill/>
          <a:ln/>
        </p:spPr>
        <p:txBody>
          <a:bodyPr wrap="non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Net Profit</a:t>
            </a:r>
            <a:endParaRPr lang="en-US" sz="1650" dirty="0"/>
          </a:p>
        </p:txBody>
      </p:sp>
      <p:sp>
        <p:nvSpPr>
          <p:cNvPr id="22" name="Text 19"/>
          <p:cNvSpPr/>
          <p:nvPr/>
        </p:nvSpPr>
        <p:spPr>
          <a:xfrm>
            <a:off x="10274618" y="6830616"/>
            <a:ext cx="3392210" cy="679609"/>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The difference between total revenue and total expenses.</a:t>
            </a:r>
            <a:endParaRPr lang="en-US" sz="1650" dirty="0"/>
          </a:p>
        </p:txBody>
      </p:sp>
      <p:sp>
        <p:nvSpPr>
          <p:cNvPr id="23" name="Rectangle 22">
            <a:extLst>
              <a:ext uri="{FF2B5EF4-FFF2-40B4-BE49-F238E27FC236}">
                <a16:creationId xmlns:a16="http://schemas.microsoft.com/office/drawing/2014/main" id="{0B3FB015-3A13-D0C8-0DC8-CC368E167198}"/>
              </a:ext>
            </a:extLst>
          </p:cNvPr>
          <p:cNvSpPr/>
          <p:nvPr/>
        </p:nvSpPr>
        <p:spPr>
          <a:xfrm>
            <a:off x="12723541" y="7515922"/>
            <a:ext cx="1773044" cy="591015"/>
          </a:xfrm>
          <a:prstGeom prst="rect">
            <a:avLst/>
          </a:prstGeom>
          <a:solidFill>
            <a:srgbClr val="FDF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15633" y="736283"/>
            <a:ext cx="7842290" cy="496133"/>
          </a:xfrm>
          <a:prstGeom prst="rect">
            <a:avLst/>
          </a:prstGeom>
          <a:noFill/>
          <a:ln/>
        </p:spPr>
        <p:txBody>
          <a:bodyPr wrap="none" lIns="0" tIns="0" rIns="0" bIns="0" rtlCol="0" anchor="t"/>
          <a:lstStyle/>
          <a:p>
            <a:pPr marL="0" indent="0">
              <a:lnSpc>
                <a:spcPts val="3900"/>
              </a:lnSpc>
              <a:buNone/>
            </a:pPr>
            <a:r>
              <a:rPr lang="en-US" sz="2800" b="1" dirty="0">
                <a:solidFill>
                  <a:srgbClr val="000000"/>
                </a:solidFill>
                <a:latin typeface="Petrona Bold" pitchFamily="34" charset="0"/>
                <a:ea typeface="Petrona Bold" pitchFamily="34" charset="-122"/>
                <a:cs typeface="Petrona Bold" pitchFamily="34" charset="-120"/>
              </a:rPr>
              <a:t>Power BI: Key DAX Functions and Measures</a:t>
            </a:r>
            <a:endParaRPr lang="en-US" sz="2800" dirty="0"/>
          </a:p>
        </p:txBody>
      </p:sp>
      <p:sp>
        <p:nvSpPr>
          <p:cNvPr id="4" name="Shape 1"/>
          <p:cNvSpPr/>
          <p:nvPr/>
        </p:nvSpPr>
        <p:spPr>
          <a:xfrm>
            <a:off x="5776332" y="1459230"/>
            <a:ext cx="8720251" cy="6034088"/>
          </a:xfrm>
          <a:prstGeom prst="roundRect">
            <a:avLst>
              <a:gd name="adj" fmla="val 1053"/>
            </a:avLst>
          </a:prstGeom>
          <a:noFill/>
          <a:ln w="7620">
            <a:solidFill>
              <a:srgbClr val="000000">
                <a:alpha val="8000"/>
              </a:srgbClr>
            </a:solidFill>
            <a:prstDash val="solid"/>
          </a:ln>
        </p:spPr>
        <p:txBody>
          <a:bodyPr/>
          <a:lstStyle/>
          <a:p>
            <a:endParaRPr lang="en-IN" sz="1300"/>
          </a:p>
        </p:txBody>
      </p:sp>
      <p:sp>
        <p:nvSpPr>
          <p:cNvPr id="5" name="Shape 2"/>
          <p:cNvSpPr/>
          <p:nvPr/>
        </p:nvSpPr>
        <p:spPr>
          <a:xfrm>
            <a:off x="5776332" y="1466850"/>
            <a:ext cx="8720253" cy="438626"/>
          </a:xfrm>
          <a:prstGeom prst="rect">
            <a:avLst/>
          </a:prstGeom>
          <a:solidFill>
            <a:srgbClr val="FFFFFF">
              <a:alpha val="4000"/>
            </a:srgbClr>
          </a:solidFill>
          <a:ln/>
        </p:spPr>
        <p:txBody>
          <a:bodyPr/>
          <a:lstStyle/>
          <a:p>
            <a:endParaRPr lang="en-IN" sz="1300"/>
          </a:p>
        </p:txBody>
      </p:sp>
      <p:sp>
        <p:nvSpPr>
          <p:cNvPr id="6" name="Text 3"/>
          <p:cNvSpPr/>
          <p:nvPr/>
        </p:nvSpPr>
        <p:spPr>
          <a:xfrm>
            <a:off x="6174700" y="1565196"/>
            <a:ext cx="1711285" cy="241935"/>
          </a:xfrm>
          <a:prstGeom prst="rect">
            <a:avLst/>
          </a:prstGeom>
          <a:noFill/>
          <a:ln/>
        </p:spPr>
        <p:txBody>
          <a:bodyPr wrap="non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Function</a:t>
            </a:r>
            <a:endParaRPr lang="en-US" sz="1300" dirty="0"/>
          </a:p>
        </p:txBody>
      </p:sp>
      <p:sp>
        <p:nvSpPr>
          <p:cNvPr id="7" name="Text 4"/>
          <p:cNvSpPr/>
          <p:nvPr/>
        </p:nvSpPr>
        <p:spPr>
          <a:xfrm>
            <a:off x="8196024" y="1565196"/>
            <a:ext cx="1707475" cy="241935"/>
          </a:xfrm>
          <a:prstGeom prst="rect">
            <a:avLst/>
          </a:prstGeom>
          <a:noFill/>
          <a:ln/>
        </p:spPr>
        <p:txBody>
          <a:bodyPr wrap="non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Description</a:t>
            </a:r>
            <a:endParaRPr lang="en-US" sz="1300" dirty="0"/>
          </a:p>
        </p:txBody>
      </p:sp>
      <p:sp>
        <p:nvSpPr>
          <p:cNvPr id="8" name="Text 5"/>
          <p:cNvSpPr/>
          <p:nvPr/>
        </p:nvSpPr>
        <p:spPr>
          <a:xfrm>
            <a:off x="10213538" y="1565196"/>
            <a:ext cx="1707475" cy="241935"/>
          </a:xfrm>
          <a:prstGeom prst="rect">
            <a:avLst/>
          </a:prstGeom>
          <a:noFill/>
          <a:ln/>
        </p:spPr>
        <p:txBody>
          <a:bodyPr wrap="non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Example</a:t>
            </a:r>
            <a:endParaRPr lang="en-US" sz="1300" dirty="0"/>
          </a:p>
        </p:txBody>
      </p:sp>
      <p:sp>
        <p:nvSpPr>
          <p:cNvPr id="9" name="Text 6"/>
          <p:cNvSpPr/>
          <p:nvPr/>
        </p:nvSpPr>
        <p:spPr>
          <a:xfrm>
            <a:off x="12231053" y="1565196"/>
            <a:ext cx="1711285" cy="241935"/>
          </a:xfrm>
          <a:prstGeom prst="rect">
            <a:avLst/>
          </a:prstGeom>
          <a:noFill/>
          <a:ln/>
        </p:spPr>
        <p:txBody>
          <a:bodyPr wrap="non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Use Case</a:t>
            </a:r>
            <a:endParaRPr lang="en-US" sz="1300" dirty="0"/>
          </a:p>
        </p:txBody>
      </p:sp>
      <p:sp>
        <p:nvSpPr>
          <p:cNvPr id="10" name="Shape 7"/>
          <p:cNvSpPr/>
          <p:nvPr/>
        </p:nvSpPr>
        <p:spPr>
          <a:xfrm>
            <a:off x="5776330" y="1905476"/>
            <a:ext cx="8720253" cy="922496"/>
          </a:xfrm>
          <a:prstGeom prst="rect">
            <a:avLst/>
          </a:prstGeom>
          <a:solidFill>
            <a:srgbClr val="000000">
              <a:alpha val="4000"/>
            </a:srgbClr>
          </a:solidFill>
          <a:ln/>
        </p:spPr>
        <p:txBody>
          <a:bodyPr/>
          <a:lstStyle/>
          <a:p>
            <a:endParaRPr lang="en-IN" sz="1300"/>
          </a:p>
        </p:txBody>
      </p:sp>
      <p:sp>
        <p:nvSpPr>
          <p:cNvPr id="11" name="Text 8"/>
          <p:cNvSpPr/>
          <p:nvPr/>
        </p:nvSpPr>
        <p:spPr>
          <a:xfrm>
            <a:off x="6174700" y="2003822"/>
            <a:ext cx="1711285" cy="241935"/>
          </a:xfrm>
          <a:prstGeom prst="rect">
            <a:avLst/>
          </a:prstGeom>
          <a:noFill/>
          <a:ln/>
        </p:spPr>
        <p:txBody>
          <a:bodyPr wrap="non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SUM</a:t>
            </a:r>
            <a:endParaRPr lang="en-US" sz="1300" dirty="0"/>
          </a:p>
        </p:txBody>
      </p:sp>
      <p:sp>
        <p:nvSpPr>
          <p:cNvPr id="12" name="Text 9"/>
          <p:cNvSpPr/>
          <p:nvPr/>
        </p:nvSpPr>
        <p:spPr>
          <a:xfrm>
            <a:off x="7861489" y="2003822"/>
            <a:ext cx="1707475" cy="483870"/>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Aggregates values by summing them.</a:t>
            </a:r>
            <a:endParaRPr lang="en-US" sz="1300" dirty="0"/>
          </a:p>
        </p:txBody>
      </p:sp>
      <p:sp>
        <p:nvSpPr>
          <p:cNvPr id="13" name="Text 10"/>
          <p:cNvSpPr/>
          <p:nvPr/>
        </p:nvSpPr>
        <p:spPr>
          <a:xfrm>
            <a:off x="9979365" y="2003822"/>
            <a:ext cx="1707475" cy="725805"/>
          </a:xfrm>
          <a:prstGeom prst="rect">
            <a:avLst/>
          </a:prstGeom>
          <a:noFill/>
          <a:ln/>
        </p:spPr>
        <p:txBody>
          <a:bodyPr wrap="square" lIns="0" tIns="0" rIns="0" bIns="0" rtlCol="0" anchor="t"/>
          <a:lstStyle/>
          <a:p>
            <a:pPr>
              <a:lnSpc>
                <a:spcPts val="1900"/>
              </a:lnSpc>
            </a:pPr>
            <a:r>
              <a:rPr lang="en-US" sz="1300" dirty="0">
                <a:solidFill>
                  <a:srgbClr val="272525"/>
                </a:solidFill>
                <a:latin typeface="Inter" pitchFamily="34" charset="0"/>
                <a:ea typeface="Inter" pitchFamily="34" charset="-122"/>
              </a:rPr>
              <a:t>Total_FTP = SUM(tbl_GL[Amount])</a:t>
            </a:r>
          </a:p>
        </p:txBody>
      </p:sp>
      <p:sp>
        <p:nvSpPr>
          <p:cNvPr id="14" name="Text 11"/>
          <p:cNvSpPr/>
          <p:nvPr/>
        </p:nvSpPr>
        <p:spPr>
          <a:xfrm>
            <a:off x="12487530" y="2003822"/>
            <a:ext cx="1711285" cy="483870"/>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Calculate total sales or costs.</a:t>
            </a:r>
            <a:endParaRPr lang="en-US" sz="1300" dirty="0"/>
          </a:p>
        </p:txBody>
      </p:sp>
      <p:sp>
        <p:nvSpPr>
          <p:cNvPr id="15" name="Shape 12"/>
          <p:cNvSpPr/>
          <p:nvPr/>
        </p:nvSpPr>
        <p:spPr>
          <a:xfrm>
            <a:off x="5776332" y="2827972"/>
            <a:ext cx="8720253" cy="922496"/>
          </a:xfrm>
          <a:prstGeom prst="rect">
            <a:avLst/>
          </a:prstGeom>
          <a:solidFill>
            <a:srgbClr val="FFFFFF">
              <a:alpha val="4000"/>
            </a:srgbClr>
          </a:solidFill>
          <a:ln/>
        </p:spPr>
        <p:txBody>
          <a:bodyPr/>
          <a:lstStyle/>
          <a:p>
            <a:endParaRPr lang="en-IN" sz="1300"/>
          </a:p>
        </p:txBody>
      </p:sp>
      <p:sp>
        <p:nvSpPr>
          <p:cNvPr id="16" name="Text 13"/>
          <p:cNvSpPr/>
          <p:nvPr/>
        </p:nvSpPr>
        <p:spPr>
          <a:xfrm>
            <a:off x="6174700" y="2926318"/>
            <a:ext cx="1711285" cy="241935"/>
          </a:xfrm>
          <a:prstGeom prst="rect">
            <a:avLst/>
          </a:prstGeom>
          <a:noFill/>
          <a:ln/>
        </p:spPr>
        <p:txBody>
          <a:bodyPr wrap="non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AVERAGE</a:t>
            </a:r>
            <a:endParaRPr lang="en-US" sz="1300" dirty="0"/>
          </a:p>
        </p:txBody>
      </p:sp>
      <p:sp>
        <p:nvSpPr>
          <p:cNvPr id="17" name="Text 14"/>
          <p:cNvSpPr/>
          <p:nvPr/>
        </p:nvSpPr>
        <p:spPr>
          <a:xfrm>
            <a:off x="7861489" y="2926318"/>
            <a:ext cx="1707475" cy="483870"/>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Calculates the mean of values.</a:t>
            </a:r>
            <a:endParaRPr lang="en-US" sz="1300" dirty="0"/>
          </a:p>
        </p:txBody>
      </p:sp>
      <p:sp>
        <p:nvSpPr>
          <p:cNvPr id="18" name="Text 15"/>
          <p:cNvSpPr/>
          <p:nvPr/>
        </p:nvSpPr>
        <p:spPr>
          <a:xfrm>
            <a:off x="9979365" y="2926318"/>
            <a:ext cx="1707475" cy="725805"/>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Average Sales = AVERAGE(Sales[Sales Amount])</a:t>
            </a:r>
          </a:p>
        </p:txBody>
      </p:sp>
      <p:sp>
        <p:nvSpPr>
          <p:cNvPr id="19" name="Text 16"/>
          <p:cNvSpPr/>
          <p:nvPr/>
        </p:nvSpPr>
        <p:spPr>
          <a:xfrm>
            <a:off x="12487530" y="2926318"/>
            <a:ext cx="1711285" cy="725805"/>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Analyze average metrics like sales per transaction.</a:t>
            </a:r>
            <a:endParaRPr lang="en-US" sz="1300" dirty="0"/>
          </a:p>
        </p:txBody>
      </p:sp>
      <p:sp>
        <p:nvSpPr>
          <p:cNvPr id="20" name="Shape 17"/>
          <p:cNvSpPr/>
          <p:nvPr/>
        </p:nvSpPr>
        <p:spPr>
          <a:xfrm>
            <a:off x="5776332" y="3750469"/>
            <a:ext cx="8720253" cy="1406366"/>
          </a:xfrm>
          <a:prstGeom prst="rect">
            <a:avLst/>
          </a:prstGeom>
          <a:solidFill>
            <a:srgbClr val="000000">
              <a:alpha val="4000"/>
            </a:srgbClr>
          </a:solidFill>
          <a:ln/>
        </p:spPr>
        <p:txBody>
          <a:bodyPr/>
          <a:lstStyle/>
          <a:p>
            <a:endParaRPr lang="en-IN" sz="1300"/>
          </a:p>
        </p:txBody>
      </p:sp>
      <p:sp>
        <p:nvSpPr>
          <p:cNvPr id="21" name="Text 18"/>
          <p:cNvSpPr/>
          <p:nvPr/>
        </p:nvSpPr>
        <p:spPr>
          <a:xfrm>
            <a:off x="6174700" y="3848814"/>
            <a:ext cx="1711285" cy="241935"/>
          </a:xfrm>
          <a:prstGeom prst="rect">
            <a:avLst/>
          </a:prstGeom>
          <a:noFill/>
          <a:ln/>
        </p:spPr>
        <p:txBody>
          <a:bodyPr wrap="non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CALCULATE</a:t>
            </a:r>
            <a:endParaRPr lang="en-US" sz="1300" dirty="0"/>
          </a:p>
        </p:txBody>
      </p:sp>
      <p:sp>
        <p:nvSpPr>
          <p:cNvPr id="22" name="Text 19"/>
          <p:cNvSpPr/>
          <p:nvPr/>
        </p:nvSpPr>
        <p:spPr>
          <a:xfrm>
            <a:off x="7894942" y="3848814"/>
            <a:ext cx="1707475" cy="483870"/>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Modifies the context of a calculation.</a:t>
            </a:r>
            <a:endParaRPr lang="en-US" sz="1300" dirty="0"/>
          </a:p>
        </p:txBody>
      </p:sp>
      <p:sp>
        <p:nvSpPr>
          <p:cNvPr id="23" name="Text 20"/>
          <p:cNvSpPr/>
          <p:nvPr/>
        </p:nvSpPr>
        <p:spPr>
          <a:xfrm>
            <a:off x="9966875" y="3817375"/>
            <a:ext cx="2165150" cy="1209675"/>
          </a:xfrm>
          <a:prstGeom prst="rect">
            <a:avLst/>
          </a:prstGeom>
          <a:noFill/>
          <a:ln/>
        </p:spPr>
        <p:txBody>
          <a:bodyPr wrap="square" lIns="0" tIns="0" rIns="0" bIns="0" rtlCol="0" anchor="t"/>
          <a:lstStyle/>
          <a:p>
            <a:pPr>
              <a:lnSpc>
                <a:spcPts val="1900"/>
              </a:lnSpc>
            </a:pPr>
            <a:r>
              <a:rPr lang="en-US" sz="1300" dirty="0">
                <a:solidFill>
                  <a:srgbClr val="272525"/>
                </a:solidFill>
                <a:latin typeface="Inter" pitchFamily="34" charset="0"/>
                <a:ea typeface="Inter" pitchFamily="34" charset="-122"/>
                <a:cs typeface="Inter" pitchFamily="34" charset="-120"/>
              </a:rPr>
              <a:t>EBIDTA = </a:t>
            </a:r>
            <a:r>
              <a:rPr lang="en-US" sz="1300" dirty="0">
                <a:solidFill>
                  <a:srgbClr val="272525"/>
                </a:solidFill>
                <a:latin typeface="Inter" pitchFamily="34" charset="0"/>
                <a:ea typeface="Inter" pitchFamily="34" charset="-122"/>
              </a:rPr>
              <a:t>CALCULATE([Total_FTP],tbl_ChartofAccounts[SubClass]="Operating Expenses")</a:t>
            </a:r>
          </a:p>
          <a:p>
            <a:pPr marL="0" indent="0">
              <a:lnSpc>
                <a:spcPts val="1900"/>
              </a:lnSpc>
              <a:buNone/>
            </a:pPr>
            <a:endParaRPr lang="en-US" sz="1300" dirty="0"/>
          </a:p>
        </p:txBody>
      </p:sp>
      <p:sp>
        <p:nvSpPr>
          <p:cNvPr id="24" name="Text 21"/>
          <p:cNvSpPr/>
          <p:nvPr/>
        </p:nvSpPr>
        <p:spPr>
          <a:xfrm>
            <a:off x="12487530" y="3848814"/>
            <a:ext cx="1711285" cy="483870"/>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Calculates EBIDTA</a:t>
            </a:r>
            <a:endParaRPr lang="en-US" sz="1300" dirty="0"/>
          </a:p>
        </p:txBody>
      </p:sp>
      <p:sp>
        <p:nvSpPr>
          <p:cNvPr id="25" name="Shape 22"/>
          <p:cNvSpPr/>
          <p:nvPr/>
        </p:nvSpPr>
        <p:spPr>
          <a:xfrm>
            <a:off x="5687122" y="5156835"/>
            <a:ext cx="8809463" cy="922496"/>
          </a:xfrm>
          <a:prstGeom prst="rect">
            <a:avLst/>
          </a:prstGeom>
          <a:solidFill>
            <a:srgbClr val="FFFFFF">
              <a:alpha val="4000"/>
            </a:srgbClr>
          </a:solidFill>
          <a:ln/>
        </p:spPr>
        <p:txBody>
          <a:bodyPr/>
          <a:lstStyle/>
          <a:p>
            <a:endParaRPr lang="en-IN" sz="1300"/>
          </a:p>
        </p:txBody>
      </p:sp>
      <p:sp>
        <p:nvSpPr>
          <p:cNvPr id="26" name="Text 23"/>
          <p:cNvSpPr/>
          <p:nvPr/>
        </p:nvSpPr>
        <p:spPr>
          <a:xfrm>
            <a:off x="6174700" y="5255181"/>
            <a:ext cx="1711285" cy="241935"/>
          </a:xfrm>
          <a:prstGeom prst="rect">
            <a:avLst/>
          </a:prstGeom>
          <a:noFill/>
          <a:ln/>
        </p:spPr>
        <p:txBody>
          <a:bodyPr wrap="non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IF</a:t>
            </a:r>
            <a:endParaRPr lang="en-US" sz="1300" dirty="0"/>
          </a:p>
        </p:txBody>
      </p:sp>
      <p:sp>
        <p:nvSpPr>
          <p:cNvPr id="27" name="Text 24"/>
          <p:cNvSpPr/>
          <p:nvPr/>
        </p:nvSpPr>
        <p:spPr>
          <a:xfrm>
            <a:off x="7861489" y="5255181"/>
            <a:ext cx="1707475" cy="483870"/>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Implements conditional logic.</a:t>
            </a:r>
            <a:endParaRPr lang="en-US" sz="1300" dirty="0"/>
          </a:p>
        </p:txBody>
      </p:sp>
      <p:sp>
        <p:nvSpPr>
          <p:cNvPr id="28" name="Text 25"/>
          <p:cNvSpPr/>
          <p:nvPr/>
        </p:nvSpPr>
        <p:spPr>
          <a:xfrm>
            <a:off x="9979365" y="5121369"/>
            <a:ext cx="2165150" cy="725805"/>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Profit Status = IF(Sales[Profit Margin] &gt; 0.2, "High", "Low")</a:t>
            </a:r>
          </a:p>
        </p:txBody>
      </p:sp>
      <p:sp>
        <p:nvSpPr>
          <p:cNvPr id="29" name="Text 26"/>
          <p:cNvSpPr/>
          <p:nvPr/>
        </p:nvSpPr>
        <p:spPr>
          <a:xfrm>
            <a:off x="12487530" y="5255181"/>
            <a:ext cx="1711285" cy="483870"/>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Categorize data based on thresholds.</a:t>
            </a:r>
            <a:endParaRPr lang="en-US" sz="1300" dirty="0"/>
          </a:p>
        </p:txBody>
      </p:sp>
      <p:sp>
        <p:nvSpPr>
          <p:cNvPr id="30" name="Shape 27"/>
          <p:cNvSpPr/>
          <p:nvPr/>
        </p:nvSpPr>
        <p:spPr>
          <a:xfrm>
            <a:off x="5776330" y="6079331"/>
            <a:ext cx="8720255" cy="1406366"/>
          </a:xfrm>
          <a:prstGeom prst="rect">
            <a:avLst/>
          </a:prstGeom>
          <a:solidFill>
            <a:srgbClr val="000000">
              <a:alpha val="4000"/>
            </a:srgbClr>
          </a:solidFill>
          <a:ln/>
        </p:spPr>
        <p:txBody>
          <a:bodyPr/>
          <a:lstStyle/>
          <a:p>
            <a:endParaRPr lang="en-IN" sz="1300"/>
          </a:p>
        </p:txBody>
      </p:sp>
      <p:sp>
        <p:nvSpPr>
          <p:cNvPr id="31" name="Text 28"/>
          <p:cNvSpPr/>
          <p:nvPr/>
        </p:nvSpPr>
        <p:spPr>
          <a:xfrm>
            <a:off x="6174700" y="6177677"/>
            <a:ext cx="1711285" cy="241935"/>
          </a:xfrm>
          <a:prstGeom prst="rect">
            <a:avLst/>
          </a:prstGeom>
          <a:noFill/>
          <a:ln/>
        </p:spPr>
        <p:txBody>
          <a:bodyPr wrap="non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FILTER</a:t>
            </a:r>
            <a:endParaRPr lang="en-US" sz="1300" dirty="0"/>
          </a:p>
        </p:txBody>
      </p:sp>
      <p:sp>
        <p:nvSpPr>
          <p:cNvPr id="32" name="Text 29"/>
          <p:cNvSpPr/>
          <p:nvPr/>
        </p:nvSpPr>
        <p:spPr>
          <a:xfrm>
            <a:off x="7861489" y="6177677"/>
            <a:ext cx="1707475" cy="483870"/>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Applies row-level filters.</a:t>
            </a:r>
            <a:endParaRPr lang="en-US" sz="1300" dirty="0"/>
          </a:p>
        </p:txBody>
      </p:sp>
      <p:sp>
        <p:nvSpPr>
          <p:cNvPr id="33" name="Text 30"/>
          <p:cNvSpPr/>
          <p:nvPr/>
        </p:nvSpPr>
        <p:spPr>
          <a:xfrm>
            <a:off x="9979365" y="6177677"/>
            <a:ext cx="2152660" cy="1209675"/>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Filtered Sales = CALCULATE(SUM(Sales[Sales Amount]), Sales[Region] = "USA")</a:t>
            </a:r>
          </a:p>
        </p:txBody>
      </p:sp>
      <p:sp>
        <p:nvSpPr>
          <p:cNvPr id="34" name="Text 31"/>
          <p:cNvSpPr/>
          <p:nvPr/>
        </p:nvSpPr>
        <p:spPr>
          <a:xfrm>
            <a:off x="12487530" y="6177677"/>
            <a:ext cx="1711285" cy="483870"/>
          </a:xfrm>
          <a:prstGeom prst="rect">
            <a:avLst/>
          </a:prstGeom>
          <a:noFill/>
          <a:ln/>
        </p:spPr>
        <p:txBody>
          <a:bodyPr wrap="square" lIns="0" tIns="0" rIns="0" bIns="0" rtlCol="0" anchor="t"/>
          <a:lstStyle/>
          <a:p>
            <a:pPr marL="0" indent="0">
              <a:lnSpc>
                <a:spcPts val="1900"/>
              </a:lnSpc>
              <a:buNone/>
            </a:pPr>
            <a:r>
              <a:rPr lang="en-US" sz="1300" dirty="0">
                <a:solidFill>
                  <a:srgbClr val="272525"/>
                </a:solidFill>
                <a:latin typeface="Inter" pitchFamily="34" charset="0"/>
                <a:ea typeface="Inter" pitchFamily="34" charset="-122"/>
                <a:cs typeface="Inter" pitchFamily="34" charset="-120"/>
              </a:rPr>
              <a:t>Analyze regional or segment-specific data.</a:t>
            </a:r>
            <a:endParaRPr lang="en-US" sz="1300" dirty="0"/>
          </a:p>
        </p:txBody>
      </p:sp>
      <p:sp>
        <p:nvSpPr>
          <p:cNvPr id="35" name="Rectangle 34">
            <a:extLst>
              <a:ext uri="{FF2B5EF4-FFF2-40B4-BE49-F238E27FC236}">
                <a16:creationId xmlns:a16="http://schemas.microsoft.com/office/drawing/2014/main" id="{6F0F2E60-AB38-3C12-9FD9-A52EE6266532}"/>
              </a:ext>
            </a:extLst>
          </p:cNvPr>
          <p:cNvSpPr/>
          <p:nvPr/>
        </p:nvSpPr>
        <p:spPr>
          <a:xfrm>
            <a:off x="12723541" y="7515922"/>
            <a:ext cx="1773044" cy="591015"/>
          </a:xfrm>
          <a:prstGeom prst="rect">
            <a:avLst/>
          </a:prstGeom>
          <a:solidFill>
            <a:srgbClr val="FDF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6835" y="244919"/>
            <a:ext cx="13754062" cy="372070"/>
          </a:xfrm>
          <a:prstGeom prst="rect">
            <a:avLst/>
          </a:prstGeom>
          <a:noFill/>
          <a:ln/>
        </p:spPr>
        <p:txBody>
          <a:bodyPr wrap="none" lIns="0" tIns="0" rIns="0" bIns="0" rtlCol="0" anchor="t"/>
          <a:lstStyle/>
          <a:p>
            <a:pPr marL="0" indent="0" algn="ctr">
              <a:lnSpc>
                <a:spcPts val="2900"/>
              </a:lnSpc>
              <a:buNone/>
            </a:pPr>
            <a:r>
              <a:rPr lang="en-US" sz="2300" b="1" dirty="0">
                <a:solidFill>
                  <a:srgbClr val="000000"/>
                </a:solidFill>
                <a:latin typeface="Petrona Bold" pitchFamily="34" charset="0"/>
                <a:ea typeface="Petrona Bold" pitchFamily="34" charset="-122"/>
                <a:cs typeface="Petrona Bold" pitchFamily="34" charset="-120"/>
              </a:rPr>
              <a:t>Graphs and Dashboards</a:t>
            </a:r>
            <a:endParaRPr lang="en-US" sz="2300" dirty="0"/>
          </a:p>
        </p:txBody>
      </p:sp>
      <p:sp>
        <p:nvSpPr>
          <p:cNvPr id="10" name="Rectangle 9">
            <a:extLst>
              <a:ext uri="{FF2B5EF4-FFF2-40B4-BE49-F238E27FC236}">
                <a16:creationId xmlns:a16="http://schemas.microsoft.com/office/drawing/2014/main" id="{13622DF1-2B87-F5AF-F73E-1E94A9FEA67D}"/>
              </a:ext>
            </a:extLst>
          </p:cNvPr>
          <p:cNvSpPr/>
          <p:nvPr/>
        </p:nvSpPr>
        <p:spPr>
          <a:xfrm>
            <a:off x="12723541" y="7515922"/>
            <a:ext cx="1773044" cy="591015"/>
          </a:xfrm>
          <a:prstGeom prst="rect">
            <a:avLst/>
          </a:prstGeom>
          <a:solidFill>
            <a:srgbClr val="FDF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3342A382-DA6C-218D-CCD0-72CCEE8BB0D8}"/>
              </a:ext>
            </a:extLst>
          </p:cNvPr>
          <p:cNvPicPr>
            <a:picLocks noChangeAspect="1"/>
          </p:cNvPicPr>
          <p:nvPr/>
        </p:nvPicPr>
        <p:blipFill>
          <a:blip r:embed="rId3"/>
          <a:stretch>
            <a:fillRect/>
          </a:stretch>
        </p:blipFill>
        <p:spPr>
          <a:xfrm>
            <a:off x="839841" y="681597"/>
            <a:ext cx="13311056" cy="7466671"/>
          </a:xfrm>
          <a:prstGeom prst="rect">
            <a:avLst/>
          </a:prstGeom>
          <a:ln w="12700">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3254812"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Graphs and Dashboards</a:t>
            </a:r>
            <a:endParaRPr lang="en-US" sz="2300" dirty="0"/>
          </a:p>
        </p:txBody>
      </p:sp>
      <p:pic>
        <p:nvPicPr>
          <p:cNvPr id="14" name="Picture 13">
            <a:extLst>
              <a:ext uri="{FF2B5EF4-FFF2-40B4-BE49-F238E27FC236}">
                <a16:creationId xmlns:a16="http://schemas.microsoft.com/office/drawing/2014/main" id="{5D27EDAA-4F54-7817-60CE-6E9EEACB1306}"/>
              </a:ext>
            </a:extLst>
          </p:cNvPr>
          <p:cNvPicPr>
            <a:picLocks noChangeAspect="1"/>
          </p:cNvPicPr>
          <p:nvPr/>
        </p:nvPicPr>
        <p:blipFill>
          <a:blip r:embed="rId3"/>
          <a:stretch>
            <a:fillRect/>
          </a:stretch>
        </p:blipFill>
        <p:spPr>
          <a:xfrm>
            <a:off x="142936" y="1059967"/>
            <a:ext cx="14344528" cy="7013516"/>
          </a:xfrm>
          <a:prstGeom prst="rect">
            <a:avLst/>
          </a:prstGeom>
          <a:ln w="19050">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95325"/>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Insights from Graphs</a:t>
            </a:r>
            <a:endParaRPr lang="en-US" sz="4650" dirty="0"/>
          </a:p>
        </p:txBody>
      </p:sp>
      <p:sp>
        <p:nvSpPr>
          <p:cNvPr id="4" name="Shape 1"/>
          <p:cNvSpPr/>
          <p:nvPr/>
        </p:nvSpPr>
        <p:spPr>
          <a:xfrm>
            <a:off x="793790" y="2034897"/>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5" name="Text 2"/>
          <p:cNvSpPr/>
          <p:nvPr/>
        </p:nvSpPr>
        <p:spPr>
          <a:xfrm>
            <a:off x="972503" y="2111335"/>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1530906" y="2034897"/>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Sales Trend</a:t>
            </a:r>
            <a:endParaRPr lang="en-US" sz="2300" dirty="0"/>
          </a:p>
        </p:txBody>
      </p:sp>
      <p:sp>
        <p:nvSpPr>
          <p:cNvPr id="7" name="Text 4"/>
          <p:cNvSpPr/>
          <p:nvPr/>
        </p:nvSpPr>
        <p:spPr>
          <a:xfrm>
            <a:off x="1530906" y="2543056"/>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Sales revenue demonstrates consistent growth across regions, with the USA achieving the highest performance.</a:t>
            </a:r>
            <a:endParaRPr lang="en-US" sz="1750" dirty="0"/>
          </a:p>
        </p:txBody>
      </p:sp>
      <p:sp>
        <p:nvSpPr>
          <p:cNvPr id="8" name="Shape 5"/>
          <p:cNvSpPr/>
          <p:nvPr/>
        </p:nvSpPr>
        <p:spPr>
          <a:xfrm>
            <a:off x="4685467" y="2034897"/>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9" name="Text 6"/>
          <p:cNvSpPr/>
          <p:nvPr/>
        </p:nvSpPr>
        <p:spPr>
          <a:xfrm>
            <a:off x="4839295" y="2111335"/>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5422583" y="2034897"/>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Marketing ROI</a:t>
            </a:r>
            <a:endParaRPr lang="en-US" sz="2300" dirty="0"/>
          </a:p>
        </p:txBody>
      </p:sp>
      <p:sp>
        <p:nvSpPr>
          <p:cNvPr id="11" name="Text 8"/>
          <p:cNvSpPr/>
          <p:nvPr/>
        </p:nvSpPr>
        <p:spPr>
          <a:xfrm>
            <a:off x="5422583" y="2543056"/>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Marketing costs are proportionate to sales, indicating effective marketing spend and a positive return on investment.</a:t>
            </a:r>
            <a:endParaRPr lang="en-US" sz="1750" dirty="0"/>
          </a:p>
        </p:txBody>
      </p:sp>
      <p:sp>
        <p:nvSpPr>
          <p:cNvPr id="12" name="Shape 9"/>
          <p:cNvSpPr/>
          <p:nvPr/>
        </p:nvSpPr>
        <p:spPr>
          <a:xfrm>
            <a:off x="793790" y="5202436"/>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13" name="Text 10"/>
          <p:cNvSpPr/>
          <p:nvPr/>
        </p:nvSpPr>
        <p:spPr>
          <a:xfrm>
            <a:off x="947857" y="5278874"/>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1530906" y="5202436"/>
            <a:ext cx="2927747"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Profit Margin Fluctuations</a:t>
            </a:r>
            <a:endParaRPr lang="en-US" sz="2300" dirty="0"/>
          </a:p>
        </p:txBody>
      </p:sp>
      <p:sp>
        <p:nvSpPr>
          <p:cNvPr id="15" name="Text 12"/>
          <p:cNvSpPr/>
          <p:nvPr/>
        </p:nvSpPr>
        <p:spPr>
          <a:xfrm>
            <a:off x="1530906" y="608266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Operating profit margin peaked in 2019 but dropped slightly in 2020 due to increased costs.</a:t>
            </a:r>
            <a:endParaRPr lang="en-US" sz="1750" dirty="0"/>
          </a:p>
        </p:txBody>
      </p:sp>
      <p:sp>
        <p:nvSpPr>
          <p:cNvPr id="16" name="Shape 13"/>
          <p:cNvSpPr/>
          <p:nvPr/>
        </p:nvSpPr>
        <p:spPr>
          <a:xfrm>
            <a:off x="4685467" y="5202436"/>
            <a:ext cx="510302" cy="510302"/>
          </a:xfrm>
          <a:prstGeom prst="roundRect">
            <a:avLst>
              <a:gd name="adj" fmla="val 18669"/>
            </a:avLst>
          </a:prstGeom>
          <a:solidFill>
            <a:srgbClr val="CCEEFF"/>
          </a:solidFill>
          <a:ln w="7620">
            <a:solidFill>
              <a:srgbClr val="B2D4E5"/>
            </a:solidFill>
            <a:prstDash val="solid"/>
          </a:ln>
        </p:spPr>
        <p:txBody>
          <a:bodyPr/>
          <a:lstStyle/>
          <a:p>
            <a:endParaRPr lang="en-IN"/>
          </a:p>
        </p:txBody>
      </p:sp>
      <p:sp>
        <p:nvSpPr>
          <p:cNvPr id="17" name="Text 14"/>
          <p:cNvSpPr/>
          <p:nvPr/>
        </p:nvSpPr>
        <p:spPr>
          <a:xfrm>
            <a:off x="4844296" y="5278874"/>
            <a:ext cx="192524"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4</a:t>
            </a:r>
            <a:endParaRPr lang="en-US" sz="2800" dirty="0"/>
          </a:p>
        </p:txBody>
      </p:sp>
      <p:sp>
        <p:nvSpPr>
          <p:cNvPr id="18" name="Text 15"/>
          <p:cNvSpPr/>
          <p:nvPr/>
        </p:nvSpPr>
        <p:spPr>
          <a:xfrm>
            <a:off x="5422583" y="5202436"/>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Financial Efficiency</a:t>
            </a:r>
            <a:endParaRPr lang="en-US" sz="2300" dirty="0"/>
          </a:p>
        </p:txBody>
      </p:sp>
      <p:sp>
        <p:nvSpPr>
          <p:cNvPr id="19" name="Text 16"/>
          <p:cNvSpPr/>
          <p:nvPr/>
        </p:nvSpPr>
        <p:spPr>
          <a:xfrm>
            <a:off x="5422583" y="5710595"/>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Net profit margin reflects steady profitability, indicating sound financial management and efficiency.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038" y="536138"/>
            <a:ext cx="6594753" cy="638532"/>
          </a:xfrm>
          <a:prstGeom prst="rect">
            <a:avLst/>
          </a:prstGeom>
          <a:noFill/>
          <a:ln/>
        </p:spPr>
        <p:txBody>
          <a:bodyPr wrap="none" lIns="0" tIns="0" rIns="0" bIns="0" rtlCol="0" anchor="t"/>
          <a:lstStyle/>
          <a:p>
            <a:pPr marL="0" indent="0">
              <a:lnSpc>
                <a:spcPts val="5000"/>
              </a:lnSpc>
              <a:buNone/>
            </a:pPr>
            <a:r>
              <a:rPr lang="en-US" sz="4000" b="1" dirty="0">
                <a:solidFill>
                  <a:srgbClr val="000000"/>
                </a:solidFill>
                <a:latin typeface="Petrona Bold" pitchFamily="34" charset="0"/>
                <a:ea typeface="Petrona Bold" pitchFamily="34" charset="-122"/>
                <a:cs typeface="Petrona Bold" pitchFamily="34" charset="-120"/>
              </a:rPr>
              <a:t>Business Recommendations</a:t>
            </a:r>
            <a:endParaRPr lang="en-US" sz="4000" dirty="0"/>
          </a:p>
        </p:txBody>
      </p:sp>
      <p:pic>
        <p:nvPicPr>
          <p:cNvPr id="4" name="Image 1" descr="preencoded.png"/>
          <p:cNvPicPr>
            <a:picLocks noChangeAspect="1"/>
          </p:cNvPicPr>
          <p:nvPr/>
        </p:nvPicPr>
        <p:blipFill>
          <a:blip r:embed="rId4"/>
          <a:stretch>
            <a:fillRect/>
          </a:stretch>
        </p:blipFill>
        <p:spPr>
          <a:xfrm>
            <a:off x="681038" y="1466493"/>
            <a:ext cx="972979" cy="1556742"/>
          </a:xfrm>
          <a:prstGeom prst="rect">
            <a:avLst/>
          </a:prstGeom>
        </p:spPr>
      </p:pic>
      <p:sp>
        <p:nvSpPr>
          <p:cNvPr id="5" name="Text 1"/>
          <p:cNvSpPr/>
          <p:nvPr/>
        </p:nvSpPr>
        <p:spPr>
          <a:xfrm>
            <a:off x="1945838" y="1661041"/>
            <a:ext cx="2554129" cy="319207"/>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Maximize Revenue</a:t>
            </a:r>
            <a:endParaRPr lang="en-US" sz="2000" dirty="0"/>
          </a:p>
        </p:txBody>
      </p:sp>
      <p:sp>
        <p:nvSpPr>
          <p:cNvPr id="6" name="Text 2"/>
          <p:cNvSpPr/>
          <p:nvPr/>
        </p:nvSpPr>
        <p:spPr>
          <a:xfrm>
            <a:off x="1945838" y="2096929"/>
            <a:ext cx="6517124" cy="62245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Focus on high-performing regions like the USA to drive revenue growth.</a:t>
            </a:r>
            <a:endParaRPr lang="en-US" sz="1500" dirty="0"/>
          </a:p>
        </p:txBody>
      </p:sp>
      <p:pic>
        <p:nvPicPr>
          <p:cNvPr id="7" name="Image 2" descr="preencoded.png"/>
          <p:cNvPicPr>
            <a:picLocks noChangeAspect="1"/>
          </p:cNvPicPr>
          <p:nvPr/>
        </p:nvPicPr>
        <p:blipFill>
          <a:blip r:embed="rId5"/>
          <a:stretch>
            <a:fillRect/>
          </a:stretch>
        </p:blipFill>
        <p:spPr>
          <a:xfrm>
            <a:off x="681038" y="3023235"/>
            <a:ext cx="972979" cy="1556742"/>
          </a:xfrm>
          <a:prstGeom prst="rect">
            <a:avLst/>
          </a:prstGeom>
        </p:spPr>
      </p:pic>
      <p:sp>
        <p:nvSpPr>
          <p:cNvPr id="8" name="Text 3"/>
          <p:cNvSpPr/>
          <p:nvPr/>
        </p:nvSpPr>
        <p:spPr>
          <a:xfrm>
            <a:off x="1945838" y="3217783"/>
            <a:ext cx="2744153" cy="319207"/>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Improve Profit Margins</a:t>
            </a:r>
            <a:endParaRPr lang="en-US" sz="2000" dirty="0"/>
          </a:p>
        </p:txBody>
      </p:sp>
      <p:sp>
        <p:nvSpPr>
          <p:cNvPr id="9" name="Text 4"/>
          <p:cNvSpPr/>
          <p:nvPr/>
        </p:nvSpPr>
        <p:spPr>
          <a:xfrm>
            <a:off x="1945838" y="3653671"/>
            <a:ext cx="6517124" cy="62245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Optimize operational costs and identify areas for cost reduction to enhance profitability.</a:t>
            </a:r>
            <a:endParaRPr lang="en-US" sz="1500" dirty="0"/>
          </a:p>
        </p:txBody>
      </p:sp>
      <p:pic>
        <p:nvPicPr>
          <p:cNvPr id="10" name="Image 3" descr="preencoded.png"/>
          <p:cNvPicPr>
            <a:picLocks noChangeAspect="1"/>
          </p:cNvPicPr>
          <p:nvPr/>
        </p:nvPicPr>
        <p:blipFill>
          <a:blip r:embed="rId6"/>
          <a:stretch>
            <a:fillRect/>
          </a:stretch>
        </p:blipFill>
        <p:spPr>
          <a:xfrm>
            <a:off x="681038" y="4579977"/>
            <a:ext cx="972979" cy="1556742"/>
          </a:xfrm>
          <a:prstGeom prst="rect">
            <a:avLst/>
          </a:prstGeom>
        </p:spPr>
      </p:pic>
      <p:sp>
        <p:nvSpPr>
          <p:cNvPr id="11" name="Text 5"/>
          <p:cNvSpPr/>
          <p:nvPr/>
        </p:nvSpPr>
        <p:spPr>
          <a:xfrm>
            <a:off x="1945838" y="4774525"/>
            <a:ext cx="2701528" cy="319207"/>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Address Cost Increases</a:t>
            </a:r>
            <a:endParaRPr lang="en-US" sz="2000" dirty="0"/>
          </a:p>
        </p:txBody>
      </p:sp>
      <p:sp>
        <p:nvSpPr>
          <p:cNvPr id="12" name="Text 6"/>
          <p:cNvSpPr/>
          <p:nvPr/>
        </p:nvSpPr>
        <p:spPr>
          <a:xfrm>
            <a:off x="1945838" y="5210413"/>
            <a:ext cx="6517124" cy="62245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Analyze the reasons behind the increase in costs in 2020 and implement strategies to address inefficiencies.</a:t>
            </a:r>
            <a:endParaRPr lang="en-US" sz="1500" dirty="0"/>
          </a:p>
        </p:txBody>
      </p:sp>
      <p:pic>
        <p:nvPicPr>
          <p:cNvPr id="13" name="Image 4" descr="preencoded.png"/>
          <p:cNvPicPr>
            <a:picLocks noChangeAspect="1"/>
          </p:cNvPicPr>
          <p:nvPr/>
        </p:nvPicPr>
        <p:blipFill>
          <a:blip r:embed="rId7"/>
          <a:stretch>
            <a:fillRect/>
          </a:stretch>
        </p:blipFill>
        <p:spPr>
          <a:xfrm>
            <a:off x="681038" y="6136719"/>
            <a:ext cx="972979" cy="1556742"/>
          </a:xfrm>
          <a:prstGeom prst="rect">
            <a:avLst/>
          </a:prstGeom>
        </p:spPr>
      </p:pic>
      <p:sp>
        <p:nvSpPr>
          <p:cNvPr id="14" name="Text 7"/>
          <p:cNvSpPr/>
          <p:nvPr/>
        </p:nvSpPr>
        <p:spPr>
          <a:xfrm>
            <a:off x="1945838" y="6331268"/>
            <a:ext cx="2865953" cy="319207"/>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Maintain Marketing ROI</a:t>
            </a:r>
            <a:endParaRPr lang="en-US" sz="2000" dirty="0"/>
          </a:p>
        </p:txBody>
      </p:sp>
      <p:sp>
        <p:nvSpPr>
          <p:cNvPr id="15" name="Text 8"/>
          <p:cNvSpPr/>
          <p:nvPr/>
        </p:nvSpPr>
        <p:spPr>
          <a:xfrm>
            <a:off x="1945838" y="6767155"/>
            <a:ext cx="6517124" cy="62245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Continue leveraging effective marketing strategies to maintain a high return on investment.</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TotalTime>
  <Words>492</Words>
  <Application>Microsoft Office PowerPoint</Application>
  <PresentationFormat>Custom</PresentationFormat>
  <Paragraphs>84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Inter Bold</vt:lpstr>
      <vt:lpstr>Inter</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Biswanath Singh</cp:lastModifiedBy>
  <cp:revision>6</cp:revision>
  <dcterms:created xsi:type="dcterms:W3CDTF">2024-11-26T06:51:26Z</dcterms:created>
  <dcterms:modified xsi:type="dcterms:W3CDTF">2024-11-26T17:04:39Z</dcterms:modified>
</cp:coreProperties>
</file>